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Raleway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regular.fntdata"/><Relationship Id="rId47" Type="http://schemas.openxmlformats.org/officeDocument/2006/relationships/slide" Target="slides/slide42.xml"/><Relationship Id="rId49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boldItalic.fntdata"/><Relationship Id="rId50" Type="http://schemas.openxmlformats.org/officeDocument/2006/relationships/font" Target="fonts/Raleway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6.xml"/><Relationship Id="rId55" Type="http://schemas.openxmlformats.org/officeDocument/2006/relationships/font" Target="fonts/Lato-boldItalic.fntdata"/><Relationship Id="rId10" Type="http://schemas.openxmlformats.org/officeDocument/2006/relationships/slide" Target="slides/slide5.xml"/><Relationship Id="rId54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b205926b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0b205926b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b205926bc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0b205926b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b205926b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0b205926b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b205926bc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b205926bc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b205926bc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0b205926bc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b205926bc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0b205926bc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b205926bc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0b205926bc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b205926bc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b205926bc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b205926bc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0b205926bc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b205926bc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0b205926bc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b205926b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0b205926b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0b205926bc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0b205926bc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b205926b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0b205926b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b205926b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b205926b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b205926bc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0b205926bc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b205926bc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0b205926bc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b205926bc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0b205926bc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b205926b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0b205926b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b205926bc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b205926bc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0b205926bc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0b205926bc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b205926bc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b205926bc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b205926b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b205926b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0b205926bc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0b205926bc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b205926bc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0b205926bc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0b205926bc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0b205926bc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0b205926bc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0b205926bc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0b205926b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0b205926b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b205926bc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0b205926bc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0b205926b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0b205926b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0b205926bc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0b205926bc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0b205926bc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0b205926bc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b205926bc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b205926bc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b205926b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b205926b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0b205926b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0b205926b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b205926bc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0b205926bc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b205926bc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0b205926bc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0b205926b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0b205926b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b205926b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b205926b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b205926bc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0b205926b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b205926b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0b205926b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b205926b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0b205926b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Sensors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Computer Interaction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Humidity Sensors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225" y="3033750"/>
            <a:ext cx="4943150" cy="17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795000" y="1902150"/>
            <a:ext cx="7777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It uses a capacitive humidity sensor and a thermistor to measure the surrounding air, and sends a digital signal on the data pin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Sensors</a:t>
            </a:r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795000" y="1902150"/>
            <a:ext cx="7777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Light sensors in Arduino projects are devices used to detect and measure </a:t>
            </a:r>
            <a:r>
              <a:rPr b="1" lang="en" sz="27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light intensity</a:t>
            </a: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Sensors</a:t>
            </a:r>
            <a:endParaRPr/>
          </a:p>
        </p:txBody>
      </p:sp>
      <p:sp>
        <p:nvSpPr>
          <p:cNvPr id="166" name="Google Shape;166;p24"/>
          <p:cNvSpPr txBox="1"/>
          <p:nvPr>
            <p:ph type="title"/>
          </p:nvPr>
        </p:nvSpPr>
        <p:spPr>
          <a:xfrm>
            <a:off x="4089600" y="4278750"/>
            <a:ext cx="1962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40"/>
              <a:t>Night lamps</a:t>
            </a:r>
            <a:endParaRPr sz="1840"/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1069500" y="4278750"/>
            <a:ext cx="2757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40"/>
              <a:t>Automatic lighting</a:t>
            </a:r>
            <a:endParaRPr sz="1840"/>
          </a:p>
        </p:txBody>
      </p:sp>
      <p:sp>
        <p:nvSpPr>
          <p:cNvPr id="168" name="Google Shape;168;p24"/>
          <p:cNvSpPr txBox="1"/>
          <p:nvPr>
            <p:ph type="title"/>
          </p:nvPr>
        </p:nvSpPr>
        <p:spPr>
          <a:xfrm>
            <a:off x="6172500" y="4141350"/>
            <a:ext cx="3087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40"/>
              <a:t>Solar Trackers</a:t>
            </a:r>
            <a:endParaRPr sz="18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40"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00" y="2006250"/>
            <a:ext cx="2953847" cy="21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3647" y="2006250"/>
            <a:ext cx="2120100" cy="21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6147" y="2006250"/>
            <a:ext cx="2973120" cy="198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LDR (Light Dependent Resistor)</a:t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795000" y="1902150"/>
            <a:ext cx="7777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An </a:t>
            </a:r>
            <a:r>
              <a:rPr b="1" lang="en" sz="27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LDR </a:t>
            </a: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changes its resistance based on the amount of l</a:t>
            </a:r>
            <a:r>
              <a:rPr lang="en" sz="27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ight falling on it</a:t>
            </a: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More light results in lower resistance.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400" y="3016050"/>
            <a:ext cx="3097984" cy="19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>
            <p:ph type="title"/>
          </p:nvPr>
        </p:nvSpPr>
        <p:spPr>
          <a:xfrm>
            <a:off x="6367500" y="3016050"/>
            <a:ext cx="22425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Photoresistor</a:t>
            </a:r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000" y="4080000"/>
            <a:ext cx="4525850" cy="6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BH1750</a:t>
            </a:r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795000" y="1902150"/>
            <a:ext cx="584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digital light sensor that measures light intensity in lux using I2C.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500" y="892500"/>
            <a:ext cx="1754600" cy="41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000" y="3899975"/>
            <a:ext cx="4260000" cy="9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Acronyms</a:t>
            </a:r>
            <a:endParaRPr/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729450" y="2078875"/>
            <a:ext cx="5908200" cy="27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ADDR</a:t>
            </a:r>
            <a:r>
              <a:rPr lang="en" sz="1700">
                <a:solidFill>
                  <a:srgbClr val="000000"/>
                </a:solidFill>
              </a:rPr>
              <a:t>: Address - his refers to the unique identifier assigned to a device on a communication bus. In I2C (Inter-Integrated Circuit)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SDA</a:t>
            </a:r>
            <a:r>
              <a:rPr lang="en" sz="1700">
                <a:solidFill>
                  <a:srgbClr val="000000"/>
                </a:solidFill>
              </a:rPr>
              <a:t>: Serial Data Line - it carries the data being transmitted between the master and slave devices.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SCL</a:t>
            </a:r>
            <a:r>
              <a:rPr lang="en" sz="1700">
                <a:solidFill>
                  <a:srgbClr val="000000"/>
                </a:solidFill>
              </a:rPr>
              <a:t>: Serial Clock Timer - The master device generates the clock signal on the SCL line to synchronize data transmission</a:t>
            </a:r>
            <a:endParaRPr sz="3300"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500" y="892500"/>
            <a:ext cx="1754600" cy="41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Sensors</a:t>
            </a:r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795000" y="1902150"/>
            <a:ext cx="77775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Motion sensors are devices used to </a:t>
            </a:r>
            <a:r>
              <a:rPr b="1" lang="en" sz="27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detect </a:t>
            </a: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1"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respond </a:t>
            </a: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to </a:t>
            </a:r>
            <a:r>
              <a:rPr b="1" lang="en" sz="27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movement </a:t>
            </a: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 a given environment</a:t>
            </a:r>
            <a:endParaRPr sz="2700">
              <a:solidFill>
                <a:srgbClr val="040C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40C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When a warm body (like a human) passes in front, the sensor detects the change in infrared levels.</a:t>
            </a:r>
            <a:endParaRPr sz="2700">
              <a:solidFill>
                <a:srgbClr val="040C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Sensors</a:t>
            </a:r>
            <a:endParaRPr/>
          </a:p>
        </p:txBody>
      </p:sp>
      <p:sp>
        <p:nvSpPr>
          <p:cNvPr id="207" name="Google Shape;207;p29"/>
          <p:cNvSpPr txBox="1"/>
          <p:nvPr>
            <p:ph type="title"/>
          </p:nvPr>
        </p:nvSpPr>
        <p:spPr>
          <a:xfrm>
            <a:off x="4089600" y="4278750"/>
            <a:ext cx="1962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40"/>
              <a:t>Security Alarms</a:t>
            </a:r>
            <a:endParaRPr sz="1840"/>
          </a:p>
        </p:txBody>
      </p:sp>
      <p:sp>
        <p:nvSpPr>
          <p:cNvPr id="208" name="Google Shape;208;p29"/>
          <p:cNvSpPr txBox="1"/>
          <p:nvPr>
            <p:ph type="title"/>
          </p:nvPr>
        </p:nvSpPr>
        <p:spPr>
          <a:xfrm>
            <a:off x="1069500" y="4278750"/>
            <a:ext cx="2757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40"/>
              <a:t>Automatic lighting</a:t>
            </a:r>
            <a:endParaRPr sz="1840"/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00" y="2006250"/>
            <a:ext cx="2953847" cy="21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400" y="2061150"/>
            <a:ext cx="2988575" cy="21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>
            <p:ph type="title"/>
          </p:nvPr>
        </p:nvSpPr>
        <p:spPr>
          <a:xfrm>
            <a:off x="6852000" y="4348650"/>
            <a:ext cx="1962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3804"/>
              <a:buNone/>
            </a:pPr>
            <a:r>
              <a:rPr lang="en" sz="1840"/>
              <a:t>Object Detection</a:t>
            </a:r>
            <a:endParaRPr sz="1840"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8375" y="2006250"/>
            <a:ext cx="2023226" cy="202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PIR (Passive Infrared) Sensor</a:t>
            </a:r>
            <a:endParaRPr/>
          </a:p>
        </p:txBody>
      </p:sp>
      <p:sp>
        <p:nvSpPr>
          <p:cNvPr id="218" name="Google Shape;218;p30"/>
          <p:cNvSpPr txBox="1"/>
          <p:nvPr/>
        </p:nvSpPr>
        <p:spPr>
          <a:xfrm>
            <a:off x="795000" y="1902150"/>
            <a:ext cx="7777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Detects motion by measuring changes in infrared radiation from objects in its field of view.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675" y="2917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875" y="3024375"/>
            <a:ext cx="2007270" cy="19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900" y="3720000"/>
            <a:ext cx="3318775" cy="8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Distance Sensors</a:t>
            </a:r>
            <a:endParaRPr/>
          </a:p>
        </p:txBody>
      </p:sp>
      <p:sp>
        <p:nvSpPr>
          <p:cNvPr id="227" name="Google Shape;227;p31"/>
          <p:cNvSpPr txBox="1"/>
          <p:nvPr/>
        </p:nvSpPr>
        <p:spPr>
          <a:xfrm>
            <a:off x="795000" y="1902150"/>
            <a:ext cx="7777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Distance sensors are devices used to measure the </a:t>
            </a:r>
            <a:r>
              <a:rPr lang="en" sz="27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distance </a:t>
            </a: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between the </a:t>
            </a:r>
            <a:r>
              <a:rPr b="1" lang="en" sz="27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sensor </a:t>
            </a: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and an </a:t>
            </a:r>
            <a:r>
              <a:rPr b="1" lang="en" sz="27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object</a:t>
            </a: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endParaRPr sz="2700">
              <a:solidFill>
                <a:srgbClr val="040C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an Arduino Sensor?</a:t>
            </a:r>
            <a:endParaRPr b="1"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Arduino sensors are devices that detect physical properties (like </a:t>
            </a:r>
            <a:r>
              <a:rPr lang="en" sz="3000">
                <a:solidFill>
                  <a:schemeClr val="dk1"/>
                </a:solidFill>
              </a:rPr>
              <a:t>temperature</a:t>
            </a:r>
            <a:r>
              <a:rPr lang="en" sz="3000"/>
              <a:t>, </a:t>
            </a:r>
            <a:r>
              <a:rPr lang="en" sz="3000">
                <a:solidFill>
                  <a:schemeClr val="dk1"/>
                </a:solidFill>
              </a:rPr>
              <a:t>light</a:t>
            </a:r>
            <a:r>
              <a:rPr lang="en" sz="3000"/>
              <a:t>, </a:t>
            </a:r>
            <a:r>
              <a:rPr lang="en" sz="3000">
                <a:solidFill>
                  <a:schemeClr val="dk1"/>
                </a:solidFill>
              </a:rPr>
              <a:t>motion</a:t>
            </a:r>
            <a:r>
              <a:rPr lang="en" sz="3000"/>
              <a:t>, etc.) and convert them into </a:t>
            </a:r>
            <a:r>
              <a:rPr lang="en" sz="3000"/>
              <a:t>signals </a:t>
            </a:r>
            <a:r>
              <a:rPr lang="en" sz="3000"/>
              <a:t>that can be read by an Arduino microcontroller. They allow projects to interact with the physical world.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Sensors</a:t>
            </a:r>
            <a:endParaRPr/>
          </a:p>
        </p:txBody>
      </p:sp>
      <p:sp>
        <p:nvSpPr>
          <p:cNvPr id="233" name="Google Shape;233;p32"/>
          <p:cNvSpPr txBox="1"/>
          <p:nvPr>
            <p:ph type="title"/>
          </p:nvPr>
        </p:nvSpPr>
        <p:spPr>
          <a:xfrm>
            <a:off x="4089600" y="4278750"/>
            <a:ext cx="1962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40"/>
              <a:t>Robotics</a:t>
            </a:r>
            <a:endParaRPr sz="1840"/>
          </a:p>
        </p:txBody>
      </p:sp>
      <p:sp>
        <p:nvSpPr>
          <p:cNvPr id="234" name="Google Shape;234;p32"/>
          <p:cNvSpPr txBox="1"/>
          <p:nvPr>
            <p:ph type="title"/>
          </p:nvPr>
        </p:nvSpPr>
        <p:spPr>
          <a:xfrm>
            <a:off x="1069500" y="4278750"/>
            <a:ext cx="2757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40"/>
              <a:t>Obstacle Detection</a:t>
            </a:r>
            <a:endParaRPr sz="1840"/>
          </a:p>
        </p:txBody>
      </p:sp>
      <p:sp>
        <p:nvSpPr>
          <p:cNvPr id="235" name="Google Shape;235;p32"/>
          <p:cNvSpPr txBox="1"/>
          <p:nvPr>
            <p:ph type="title"/>
          </p:nvPr>
        </p:nvSpPr>
        <p:spPr>
          <a:xfrm>
            <a:off x="6852000" y="4348650"/>
            <a:ext cx="1962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3804"/>
              <a:buNone/>
            </a:pPr>
            <a:r>
              <a:rPr lang="en" sz="1840"/>
              <a:t>Parking Sensors</a:t>
            </a:r>
            <a:endParaRPr sz="1840"/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57813"/>
            <a:ext cx="2826800" cy="21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0599" y="1122925"/>
            <a:ext cx="2340899" cy="30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 rotWithShape="1">
          <a:blip r:embed="rId5">
            <a:alphaModFix/>
          </a:blip>
          <a:srcRect b="-195770" l="-57690" r="57690" t="195770"/>
          <a:stretch/>
        </p:blipFill>
        <p:spPr>
          <a:xfrm>
            <a:off x="2606025" y="3729150"/>
            <a:ext cx="4692975" cy="13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1763" y="171738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HC-SR04 (Ultrasonic)</a:t>
            </a:r>
            <a:endParaRPr/>
          </a:p>
        </p:txBody>
      </p:sp>
      <p:sp>
        <p:nvSpPr>
          <p:cNvPr id="245" name="Google Shape;245;p33"/>
          <p:cNvSpPr txBox="1"/>
          <p:nvPr/>
        </p:nvSpPr>
        <p:spPr>
          <a:xfrm>
            <a:off x="795000" y="1902150"/>
            <a:ext cx="5842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Measures distance by sending an ultrasonic pulse and timing how long it takes for the echo to return.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400" y="2080350"/>
            <a:ext cx="2469536" cy="19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00" y="3333750"/>
            <a:ext cx="3066336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VL53L0X (Lidar)</a:t>
            </a:r>
            <a:endParaRPr/>
          </a:p>
        </p:txBody>
      </p:sp>
      <p:sp>
        <p:nvSpPr>
          <p:cNvPr id="253" name="Google Shape;253;p34"/>
          <p:cNvSpPr txBox="1"/>
          <p:nvPr/>
        </p:nvSpPr>
        <p:spPr>
          <a:xfrm>
            <a:off x="795000" y="1902150"/>
            <a:ext cx="584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 precise distance sensor that uses laser light to measure distances.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400" y="3675000"/>
            <a:ext cx="3729050" cy="8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3992" y="1318651"/>
            <a:ext cx="2722608" cy="359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Sensors</a:t>
            </a:r>
            <a:endParaRPr/>
          </a:p>
        </p:txBody>
      </p:sp>
      <p:sp>
        <p:nvSpPr>
          <p:cNvPr id="261" name="Google Shape;261;p35"/>
          <p:cNvSpPr txBox="1"/>
          <p:nvPr/>
        </p:nvSpPr>
        <p:spPr>
          <a:xfrm>
            <a:off x="795000" y="1902150"/>
            <a:ext cx="7777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Gas sensors are devices used to detect and measure the </a:t>
            </a:r>
            <a:r>
              <a:rPr b="1" lang="en" sz="27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concentration </a:t>
            </a: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of specific gases in the air.</a:t>
            </a:r>
            <a:endParaRPr sz="2700">
              <a:solidFill>
                <a:srgbClr val="040C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40C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They change their resistance based on gas concentration.</a:t>
            </a:r>
            <a:endParaRPr sz="2700">
              <a:solidFill>
                <a:srgbClr val="040C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Sensors</a:t>
            </a:r>
            <a:endParaRPr/>
          </a:p>
        </p:txBody>
      </p:sp>
      <p:sp>
        <p:nvSpPr>
          <p:cNvPr id="267" name="Google Shape;267;p36"/>
          <p:cNvSpPr txBox="1"/>
          <p:nvPr>
            <p:ph type="title"/>
          </p:nvPr>
        </p:nvSpPr>
        <p:spPr>
          <a:xfrm>
            <a:off x="1047000" y="4383750"/>
            <a:ext cx="2757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40"/>
              <a:t> Air quality monitoring</a:t>
            </a:r>
            <a:endParaRPr sz="1840"/>
          </a:p>
        </p:txBody>
      </p:sp>
      <p:sp>
        <p:nvSpPr>
          <p:cNvPr id="268" name="Google Shape;268;p36"/>
          <p:cNvSpPr txBox="1"/>
          <p:nvPr>
            <p:ph type="title"/>
          </p:nvPr>
        </p:nvSpPr>
        <p:spPr>
          <a:xfrm>
            <a:off x="4680000" y="4461150"/>
            <a:ext cx="388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40"/>
              <a:t>Smoke Detection</a:t>
            </a:r>
            <a:endParaRPr sz="1840"/>
          </a:p>
        </p:txBody>
      </p:sp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 b="-195770" l="-57690" r="57690" t="195770"/>
          <a:stretch/>
        </p:blipFill>
        <p:spPr>
          <a:xfrm>
            <a:off x="2606025" y="3729150"/>
            <a:ext cx="4692975" cy="13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900" y="1970513"/>
            <a:ext cx="2340900" cy="23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9500" y="1949812"/>
            <a:ext cx="3220500" cy="24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MQ Series (e.g., MQ-2, MQ-7)</a:t>
            </a:r>
            <a:endParaRPr/>
          </a:p>
        </p:txBody>
      </p:sp>
      <p:sp>
        <p:nvSpPr>
          <p:cNvPr id="277" name="Google Shape;277;p37"/>
          <p:cNvSpPr txBox="1"/>
          <p:nvPr/>
        </p:nvSpPr>
        <p:spPr>
          <a:xfrm>
            <a:off x="795000" y="1902150"/>
            <a:ext cx="4695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These sensors can detect various gases (e.g., </a:t>
            </a:r>
            <a:r>
              <a:rPr b="1" lang="en" sz="27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smoke</a:t>
            </a: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27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LPG, CO</a:t>
            </a: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).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176" y="2410350"/>
            <a:ext cx="3291651" cy="22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400" y="3907700"/>
            <a:ext cx="4625100" cy="6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Accelerometers &amp; Gyroscopes Sensors</a:t>
            </a:r>
            <a:endParaRPr/>
          </a:p>
        </p:txBody>
      </p:sp>
      <p:sp>
        <p:nvSpPr>
          <p:cNvPr id="285" name="Google Shape;285;p38"/>
          <p:cNvSpPr txBox="1"/>
          <p:nvPr/>
        </p:nvSpPr>
        <p:spPr>
          <a:xfrm>
            <a:off x="795000" y="1902150"/>
            <a:ext cx="7777500" cy="21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Accelerometer sensors are devices that measure </a:t>
            </a:r>
            <a:r>
              <a:rPr b="1" lang="en" sz="27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acceleration forces</a:t>
            </a: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acting on an object. </a:t>
            </a:r>
            <a:endParaRPr sz="2700">
              <a:solidFill>
                <a:srgbClr val="040C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They can detect changes in velocity and orientation</a:t>
            </a:r>
            <a:endParaRPr sz="2700">
              <a:solidFill>
                <a:srgbClr val="040C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Sensors</a:t>
            </a:r>
            <a:endParaRPr/>
          </a:p>
        </p:txBody>
      </p:sp>
      <p:sp>
        <p:nvSpPr>
          <p:cNvPr id="291" name="Google Shape;291;p39"/>
          <p:cNvSpPr txBox="1"/>
          <p:nvPr>
            <p:ph type="title"/>
          </p:nvPr>
        </p:nvSpPr>
        <p:spPr>
          <a:xfrm>
            <a:off x="1047000" y="4383750"/>
            <a:ext cx="2757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40"/>
              <a:t>Robotics</a:t>
            </a:r>
            <a:endParaRPr sz="1840"/>
          </a:p>
        </p:txBody>
      </p:sp>
      <p:sp>
        <p:nvSpPr>
          <p:cNvPr id="292" name="Google Shape;292;p39"/>
          <p:cNvSpPr txBox="1"/>
          <p:nvPr>
            <p:ph type="title"/>
          </p:nvPr>
        </p:nvSpPr>
        <p:spPr>
          <a:xfrm>
            <a:off x="4680000" y="4461150"/>
            <a:ext cx="388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40"/>
              <a:t>Drones</a:t>
            </a:r>
            <a:endParaRPr sz="1840"/>
          </a:p>
        </p:txBody>
      </p:sp>
      <p:pic>
        <p:nvPicPr>
          <p:cNvPr id="293" name="Google Shape;293;p39"/>
          <p:cNvPicPr preferRelativeResize="0"/>
          <p:nvPr/>
        </p:nvPicPr>
        <p:blipFill rotWithShape="1">
          <a:blip r:embed="rId3">
            <a:alphaModFix/>
          </a:blip>
          <a:srcRect b="-195770" l="-57690" r="57690" t="195770"/>
          <a:stretch/>
        </p:blipFill>
        <p:spPr>
          <a:xfrm>
            <a:off x="2606025" y="3729150"/>
            <a:ext cx="4692975" cy="13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600" y="1965720"/>
            <a:ext cx="1840426" cy="241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8425" y="2201250"/>
            <a:ext cx="3796875" cy="21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MPU6050</a:t>
            </a:r>
            <a:endParaRPr/>
          </a:p>
        </p:txBody>
      </p:sp>
      <p:sp>
        <p:nvSpPr>
          <p:cNvPr id="301" name="Google Shape;301;p40"/>
          <p:cNvSpPr txBox="1"/>
          <p:nvPr/>
        </p:nvSpPr>
        <p:spPr>
          <a:xfrm>
            <a:off x="795000" y="1902150"/>
            <a:ext cx="5842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6-axis motion tracking device that combines an accelerometer and a gyroscope.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2650" y="1822500"/>
            <a:ext cx="2768950" cy="23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900" y="3890725"/>
            <a:ext cx="3707252" cy="8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Acronyms</a:t>
            </a:r>
            <a:endParaRPr/>
          </a:p>
        </p:txBody>
      </p:sp>
      <p:sp>
        <p:nvSpPr>
          <p:cNvPr id="309" name="Google Shape;309;p41"/>
          <p:cNvSpPr txBox="1"/>
          <p:nvPr>
            <p:ph idx="1" type="body"/>
          </p:nvPr>
        </p:nvSpPr>
        <p:spPr>
          <a:xfrm>
            <a:off x="729450" y="1853850"/>
            <a:ext cx="5908200" cy="27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XDA</a:t>
            </a:r>
            <a:r>
              <a:rPr lang="en" sz="1500">
                <a:solidFill>
                  <a:srgbClr val="000000"/>
                </a:solidFill>
              </a:rPr>
              <a:t>: </a:t>
            </a:r>
            <a:r>
              <a:rPr lang="en" sz="1500">
                <a:solidFill>
                  <a:srgbClr val="000000"/>
                </a:solidFill>
              </a:rPr>
              <a:t>Extended Data Out </a:t>
            </a:r>
            <a:r>
              <a:rPr lang="en" sz="1500">
                <a:solidFill>
                  <a:srgbClr val="000000"/>
                </a:solidFill>
              </a:rPr>
              <a:t>- </a:t>
            </a:r>
            <a:r>
              <a:rPr lang="en" sz="1500">
                <a:solidFill>
                  <a:srgbClr val="000000"/>
                </a:solidFill>
              </a:rPr>
              <a:t>Refers to a type of DRAM that allows for faster data access by providing an extended data output feature.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XCL</a:t>
            </a:r>
            <a:r>
              <a:rPr lang="en" sz="1500">
                <a:solidFill>
                  <a:srgbClr val="000000"/>
                </a:solidFill>
              </a:rPr>
              <a:t>: </a:t>
            </a:r>
            <a:r>
              <a:rPr lang="en" sz="1500">
                <a:solidFill>
                  <a:srgbClr val="000000"/>
                </a:solidFill>
              </a:rPr>
              <a:t>eXtended Command List</a:t>
            </a:r>
            <a:r>
              <a:rPr lang="en" sz="1500">
                <a:solidFill>
                  <a:srgbClr val="000000"/>
                </a:solidFill>
              </a:rPr>
              <a:t> - </a:t>
            </a:r>
            <a:r>
              <a:rPr lang="en" sz="1500">
                <a:solidFill>
                  <a:srgbClr val="000000"/>
                </a:solidFill>
              </a:rPr>
              <a:t>Often used in the context of protocols or systems where a more comprehensive set of commands is available.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ADO</a:t>
            </a:r>
            <a:r>
              <a:rPr lang="en" sz="1500">
                <a:solidFill>
                  <a:srgbClr val="000000"/>
                </a:solidFill>
              </a:rPr>
              <a:t>: ActiveX Data Objects - </a:t>
            </a:r>
            <a:r>
              <a:rPr lang="en" sz="1500">
                <a:solidFill>
                  <a:srgbClr val="000000"/>
                </a:solidFill>
              </a:rPr>
              <a:t>A Microsoft technology that provides a programming interface for accessing data from a variety of sources.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INT: </a:t>
            </a:r>
            <a:r>
              <a:rPr lang="en" sz="1500">
                <a:solidFill>
                  <a:srgbClr val="000000"/>
                </a:solidFill>
              </a:rPr>
              <a:t>Interrupt -  A signal that temporarily halts the execution of a program, allowing a different program to run.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850" y="1822500"/>
            <a:ext cx="2628750" cy="22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ctrTitle"/>
          </p:nvPr>
        </p:nvSpPr>
        <p:spPr>
          <a:xfrm>
            <a:off x="727950" y="2357450"/>
            <a:ext cx="7688100" cy="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Types of Sensors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type="ctrTitle"/>
          </p:nvPr>
        </p:nvSpPr>
        <p:spPr>
          <a:xfrm>
            <a:off x="727950" y="2357450"/>
            <a:ext cx="7688100" cy="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</a:t>
            </a:r>
            <a:r>
              <a:rPr lang="en"/>
              <a:t> Sensors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321" name="Google Shape;321;p43"/>
          <p:cNvSpPr txBox="1"/>
          <p:nvPr/>
        </p:nvSpPr>
        <p:spPr>
          <a:xfrm>
            <a:off x="795000" y="1902150"/>
            <a:ext cx="7777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40C28"/>
              </a:buClr>
              <a:buSzPts val="2300"/>
              <a:buFont typeface="Lato"/>
              <a:buChar char="●"/>
            </a:pPr>
            <a:r>
              <a:rPr lang="en" sz="23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Read</a:t>
            </a:r>
            <a:r>
              <a:rPr lang="en" sz="23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the sensor’s datasheet to learn about its operating voltage, output type (</a:t>
            </a:r>
            <a:r>
              <a:rPr lang="en" sz="2300">
                <a:solidFill>
                  <a:schemeClr val="accent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analog or digital</a:t>
            </a:r>
            <a:r>
              <a:rPr lang="en" sz="23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), and measurement range.</a:t>
            </a:r>
            <a:endParaRPr sz="2300">
              <a:solidFill>
                <a:srgbClr val="040C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40C28"/>
              </a:buClr>
              <a:buSzPts val="2300"/>
              <a:buFont typeface="Lato"/>
              <a:buChar char="●"/>
            </a:pPr>
            <a:r>
              <a:rPr lang="en" sz="23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Explore </a:t>
            </a:r>
            <a:r>
              <a:rPr lang="en" sz="23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online tutorials</a:t>
            </a:r>
            <a:r>
              <a:rPr lang="en" sz="23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sz="23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documentation </a:t>
            </a:r>
            <a:r>
              <a:rPr lang="en" sz="23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specific to the sensor and your intended application.</a:t>
            </a:r>
            <a:endParaRPr sz="2300">
              <a:solidFill>
                <a:srgbClr val="040C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40C28"/>
              </a:buClr>
              <a:buSzPts val="2300"/>
              <a:buFont typeface="Lato"/>
              <a:buChar char="●"/>
            </a:pPr>
            <a:r>
              <a:rPr lang="en" sz="23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Look for </a:t>
            </a:r>
            <a:r>
              <a:rPr lang="en" sz="23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example projects</a:t>
            </a:r>
            <a:r>
              <a:rPr lang="en" sz="23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that use the </a:t>
            </a:r>
            <a:r>
              <a:rPr lang="en" sz="23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same sensor</a:t>
            </a:r>
            <a:r>
              <a:rPr lang="en" sz="23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to see how others have implemented it.</a:t>
            </a:r>
            <a:endParaRPr sz="2300">
              <a:solidFill>
                <a:srgbClr val="040C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Gather Components</a:t>
            </a:r>
            <a:endParaRPr/>
          </a:p>
        </p:txBody>
      </p:sp>
      <p:sp>
        <p:nvSpPr>
          <p:cNvPr id="327" name="Google Shape;327;p44"/>
          <p:cNvSpPr txBox="1"/>
          <p:nvPr/>
        </p:nvSpPr>
        <p:spPr>
          <a:xfrm>
            <a:off x="795000" y="1902150"/>
            <a:ext cx="7777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Lato"/>
              <a:buChar char="●"/>
            </a:pPr>
            <a:r>
              <a:rPr lang="en" sz="23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Collect all necessary components to ensure you can successfully build your project.</a:t>
            </a:r>
            <a:endParaRPr sz="23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44"/>
          <p:cNvSpPr txBox="1"/>
          <p:nvPr/>
        </p:nvSpPr>
        <p:spPr>
          <a:xfrm>
            <a:off x="729450" y="2794950"/>
            <a:ext cx="82182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Sensor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: Obtain the specific sensor you want to use (e.g., accelerometer, gas sensor).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Microcontroller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: Ensure you have an Arduino board or compatible microcontroller.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Wires and Breadboard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: Gather jumper wires and a breadboard (if needed) for prototyping.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Power Supply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: Check if you need an external power supply or if the Arduino can power the sensor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</a:t>
            </a:r>
            <a:endParaRPr/>
          </a:p>
        </p:txBody>
      </p:sp>
      <p:sp>
        <p:nvSpPr>
          <p:cNvPr id="334" name="Google Shape;334;p45"/>
          <p:cNvSpPr txBox="1"/>
          <p:nvPr/>
        </p:nvSpPr>
        <p:spPr>
          <a:xfrm>
            <a:off x="795000" y="1902150"/>
            <a:ext cx="7777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Lato"/>
              <a:buChar char="●"/>
            </a:pPr>
            <a:r>
              <a:rPr lang="en" sz="23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Follow the </a:t>
            </a:r>
            <a:r>
              <a:rPr b="1" lang="en" sz="23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wiring diagram</a:t>
            </a:r>
            <a:r>
              <a:rPr lang="en" sz="23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specific to your sensor and project. This often includes connecting power (</a:t>
            </a:r>
            <a:r>
              <a:rPr b="1" lang="en" sz="23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VCC</a:t>
            </a:r>
            <a:r>
              <a:rPr lang="en" sz="23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), ground (</a:t>
            </a:r>
            <a:r>
              <a:rPr b="1" lang="en" sz="23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GND</a:t>
            </a:r>
            <a:r>
              <a:rPr lang="en" sz="23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), and data/output pins.</a:t>
            </a:r>
            <a:endParaRPr sz="23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Lato"/>
              <a:buChar char="●"/>
            </a:pPr>
            <a:r>
              <a:rPr lang="en" sz="23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Double-check connections to ensure they match the specifications (e.g., voltage levels and pin assignments) in the datasheet or tutorial.</a:t>
            </a:r>
            <a:endParaRPr sz="23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Libraries</a:t>
            </a:r>
            <a:endParaRPr/>
          </a:p>
        </p:txBody>
      </p:sp>
      <p:sp>
        <p:nvSpPr>
          <p:cNvPr id="340" name="Google Shape;340;p46"/>
          <p:cNvSpPr txBox="1"/>
          <p:nvPr/>
        </p:nvSpPr>
        <p:spPr>
          <a:xfrm>
            <a:off x="795000" y="1902150"/>
            <a:ext cx="7777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Lato"/>
              <a:buChar char="●"/>
            </a:pPr>
            <a:r>
              <a:rPr lang="en" sz="23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Ensure your Arduino IDE has the necessary libraries to communicate with the sensor and use its functionalities.</a:t>
            </a:r>
            <a:endParaRPr sz="23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Lato"/>
              <a:buChar char="●"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Open the Arduino IDE and navigate to </a:t>
            </a:r>
            <a:r>
              <a:rPr b="1" lang="en" sz="2300">
                <a:latin typeface="Lato"/>
                <a:ea typeface="Lato"/>
                <a:cs typeface="Lato"/>
                <a:sym typeface="Lato"/>
              </a:rPr>
              <a:t>Sketch </a:t>
            </a:r>
            <a:r>
              <a:rPr lang="en" sz="2300">
                <a:latin typeface="Lato"/>
                <a:ea typeface="Lato"/>
                <a:cs typeface="Lato"/>
                <a:sym typeface="Lato"/>
              </a:rPr>
              <a:t>&gt; </a:t>
            </a:r>
            <a:r>
              <a:rPr b="1" lang="en" sz="2300">
                <a:latin typeface="Lato"/>
                <a:ea typeface="Lato"/>
                <a:cs typeface="Lato"/>
                <a:sym typeface="Lato"/>
              </a:rPr>
              <a:t>Include Library</a:t>
            </a:r>
            <a:r>
              <a:rPr lang="en" sz="2300">
                <a:latin typeface="Lato"/>
                <a:ea typeface="Lato"/>
                <a:cs typeface="Lato"/>
                <a:sym typeface="Lato"/>
              </a:rPr>
              <a:t> &gt; </a:t>
            </a:r>
            <a:r>
              <a:rPr b="1" lang="en" sz="2300">
                <a:latin typeface="Lato"/>
                <a:ea typeface="Lato"/>
                <a:cs typeface="Lato"/>
                <a:sym typeface="Lato"/>
              </a:rPr>
              <a:t>Manage Libraries.</a:t>
            </a:r>
            <a:endParaRPr b="1" sz="2300">
              <a:latin typeface="Lato"/>
              <a:ea typeface="Lato"/>
              <a:cs typeface="Lato"/>
              <a:sym typeface="La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Lato"/>
              <a:buChar char="●"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Search for the specific library that corresponds to your sensor (e.g., libraries for DHT sensors, MPU6050, etc.).</a:t>
            </a:r>
            <a:endParaRPr sz="23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ctrTitle"/>
          </p:nvPr>
        </p:nvSpPr>
        <p:spPr>
          <a:xfrm>
            <a:off x="727950" y="2357450"/>
            <a:ext cx="7688100" cy="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Supporting Components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LCD</a:t>
            </a:r>
            <a:endParaRPr/>
          </a:p>
        </p:txBody>
      </p:sp>
      <p:sp>
        <p:nvSpPr>
          <p:cNvPr id="351" name="Google Shape;351;p48"/>
          <p:cNvSpPr txBox="1"/>
          <p:nvPr/>
        </p:nvSpPr>
        <p:spPr>
          <a:xfrm>
            <a:off x="795000" y="1902150"/>
            <a:ext cx="7777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LCDs (</a:t>
            </a:r>
            <a:r>
              <a:rPr b="1" lang="en" sz="23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Liquid Crystal Displays</a:t>
            </a:r>
            <a:r>
              <a:rPr lang="en" sz="23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) are enabling real-time user interaction. They facilitate data visualization, control monitoring, and serve as effective educational tools.</a:t>
            </a:r>
            <a:endParaRPr sz="23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2" name="Google Shape;3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000" y="3183875"/>
            <a:ext cx="3303000" cy="17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Servos</a:t>
            </a:r>
            <a:endParaRPr/>
          </a:p>
        </p:txBody>
      </p:sp>
      <p:sp>
        <p:nvSpPr>
          <p:cNvPr id="358" name="Google Shape;358;p49"/>
          <p:cNvSpPr txBox="1"/>
          <p:nvPr/>
        </p:nvSpPr>
        <p:spPr>
          <a:xfrm>
            <a:off x="795000" y="1902150"/>
            <a:ext cx="7777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Servos are electromechanical devices used in Arduino projects to create precise </a:t>
            </a:r>
            <a:r>
              <a:rPr b="1" lang="en" sz="23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rotational movements</a:t>
            </a:r>
            <a:r>
              <a:rPr lang="en" sz="23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They consist of a motor, gears, and a feedback system, allowing for accurate control of angular position.</a:t>
            </a:r>
            <a:endParaRPr sz="23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9" name="Google Shape;3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000" y="3435625"/>
            <a:ext cx="2638899" cy="14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0001" y="3645375"/>
            <a:ext cx="1452000" cy="12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Lights ( Indicators )</a:t>
            </a:r>
            <a:endParaRPr/>
          </a:p>
        </p:txBody>
      </p:sp>
      <p:sp>
        <p:nvSpPr>
          <p:cNvPr id="366" name="Google Shape;366;p50"/>
          <p:cNvSpPr txBox="1"/>
          <p:nvPr/>
        </p:nvSpPr>
        <p:spPr>
          <a:xfrm>
            <a:off x="795000" y="1902150"/>
            <a:ext cx="77775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LEDs are important indicators as they provide instant visual feedback on system status, are easy to integrate, energy-efficient, and versatile</a:t>
            </a:r>
            <a:endParaRPr sz="23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7" name="Google Shape;3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400" y="3197550"/>
            <a:ext cx="2141485" cy="15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Buzzers ( Sounds Indicator )</a:t>
            </a:r>
            <a:endParaRPr/>
          </a:p>
        </p:txBody>
      </p:sp>
      <p:sp>
        <p:nvSpPr>
          <p:cNvPr id="373" name="Google Shape;373;p51"/>
          <p:cNvSpPr txBox="1"/>
          <p:nvPr/>
        </p:nvSpPr>
        <p:spPr>
          <a:xfrm>
            <a:off x="795000" y="1902150"/>
            <a:ext cx="77775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Buzzers are crucial sound indicators because they provide immediate auditory feedback for system alerts, notifications, or warnings.</a:t>
            </a:r>
            <a:endParaRPr sz="23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4" name="Google Shape;3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950" y="2932500"/>
            <a:ext cx="1913051" cy="198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Sensors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729450" y="2078875"/>
            <a:ext cx="8195700" cy="28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/>
              <a:t>Temperature sensors in Arduino projects are used to measure </a:t>
            </a:r>
            <a:r>
              <a:rPr b="1" lang="en" sz="2700">
                <a:solidFill>
                  <a:schemeClr val="dk1"/>
                </a:solidFill>
              </a:rPr>
              <a:t>temperature </a:t>
            </a:r>
            <a:r>
              <a:rPr lang="en" sz="2700"/>
              <a:t>and can be interfaced with various Arduino boards for data collection, monitoring, and control applications.</a:t>
            </a:r>
            <a:endParaRPr sz="27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Switches</a:t>
            </a:r>
            <a:endParaRPr/>
          </a:p>
        </p:txBody>
      </p:sp>
      <p:sp>
        <p:nvSpPr>
          <p:cNvPr id="380" name="Google Shape;380;p52"/>
          <p:cNvSpPr txBox="1"/>
          <p:nvPr/>
        </p:nvSpPr>
        <p:spPr>
          <a:xfrm>
            <a:off x="795000" y="1902150"/>
            <a:ext cx="77775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Arduino switches are important for providing user control over circuits, allowing users to easily turn devices </a:t>
            </a:r>
            <a:r>
              <a:rPr b="1" lang="en" sz="23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on and off or input commands</a:t>
            </a:r>
            <a:endParaRPr b="1" sz="23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1" name="Google Shape;3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050" y="3067500"/>
            <a:ext cx="3957451" cy="17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Wi-Fi and Bluetooth</a:t>
            </a:r>
            <a:endParaRPr/>
          </a:p>
        </p:txBody>
      </p:sp>
      <p:sp>
        <p:nvSpPr>
          <p:cNvPr id="387" name="Google Shape;387;p53"/>
          <p:cNvSpPr txBox="1"/>
          <p:nvPr/>
        </p:nvSpPr>
        <p:spPr>
          <a:xfrm>
            <a:off x="795000" y="1902150"/>
            <a:ext cx="77775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Wi-Fi and Bluetooth modules are essential for enabling wireless communication in Arduino projects</a:t>
            </a:r>
            <a:endParaRPr b="1" sz="23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8" name="Google Shape;3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900" y="2962950"/>
            <a:ext cx="2654199" cy="199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499" y="2962950"/>
            <a:ext cx="2654199" cy="199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/>
          <p:nvPr>
            <p:ph type="ctrTitle"/>
          </p:nvPr>
        </p:nvSpPr>
        <p:spPr>
          <a:xfrm>
            <a:off x="727950" y="2357450"/>
            <a:ext cx="7688100" cy="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BYE</a:t>
            </a:r>
            <a:endParaRPr/>
          </a:p>
        </p:txBody>
      </p:sp>
      <p:sp>
        <p:nvSpPr>
          <p:cNvPr id="395" name="Google Shape;395;p54"/>
          <p:cNvSpPr txBox="1"/>
          <p:nvPr>
            <p:ph type="ctrTitle"/>
          </p:nvPr>
        </p:nvSpPr>
        <p:spPr>
          <a:xfrm>
            <a:off x="660450" y="3874850"/>
            <a:ext cx="7688100" cy="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CUTE KO NAMAN BEHHH</a:t>
            </a:r>
            <a:endParaRPr b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Sensors</a:t>
            </a: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 b="0" l="0" r="0" t="27515"/>
          <a:stretch/>
        </p:blipFill>
        <p:spPr>
          <a:xfrm>
            <a:off x="774900" y="2167500"/>
            <a:ext cx="3087600" cy="18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>
            <p:ph type="title"/>
          </p:nvPr>
        </p:nvSpPr>
        <p:spPr>
          <a:xfrm>
            <a:off x="4089600" y="4278750"/>
            <a:ext cx="1962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40"/>
              <a:t>Climate Control</a:t>
            </a:r>
            <a:endParaRPr sz="1840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4">
            <a:alphaModFix/>
          </a:blip>
          <a:srcRect b="0" l="0" r="41819" t="0"/>
          <a:stretch/>
        </p:blipFill>
        <p:spPr>
          <a:xfrm>
            <a:off x="4048500" y="2052825"/>
            <a:ext cx="2045100" cy="19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>
            <p:ph type="title"/>
          </p:nvPr>
        </p:nvSpPr>
        <p:spPr>
          <a:xfrm>
            <a:off x="1069500" y="4278750"/>
            <a:ext cx="2757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40"/>
              <a:t>Weather Stations</a:t>
            </a:r>
            <a:endParaRPr sz="1840"/>
          </a:p>
        </p:txBody>
      </p:sp>
      <p:sp>
        <p:nvSpPr>
          <p:cNvPr id="114" name="Google Shape;114;p17"/>
          <p:cNvSpPr txBox="1"/>
          <p:nvPr>
            <p:ph type="title"/>
          </p:nvPr>
        </p:nvSpPr>
        <p:spPr>
          <a:xfrm>
            <a:off x="6172500" y="4141350"/>
            <a:ext cx="3087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40"/>
              <a:t>industrial temperature monitoring</a:t>
            </a:r>
            <a:endParaRPr sz="1840"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6000" y="2006250"/>
            <a:ext cx="2745599" cy="1817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LM35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350" y="1743750"/>
            <a:ext cx="789750" cy="13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>
            <p:ph type="title"/>
          </p:nvPr>
        </p:nvSpPr>
        <p:spPr>
          <a:xfrm>
            <a:off x="6873225" y="3301350"/>
            <a:ext cx="1308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LM35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729450" y="2078875"/>
            <a:ext cx="5488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/>
              <a:t>The </a:t>
            </a:r>
            <a:r>
              <a:rPr lang="en" sz="2700">
                <a:solidFill>
                  <a:schemeClr val="dk1"/>
                </a:solidFill>
              </a:rPr>
              <a:t>LM35 </a:t>
            </a:r>
            <a:r>
              <a:rPr lang="en" sz="2700"/>
              <a:t>is an analog temperature sensor that outputs a voltage proportional to the temperature in degrees Celsius.</a:t>
            </a:r>
            <a:endParaRPr sz="2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Acronyms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350" y="1743750"/>
            <a:ext cx="789750" cy="13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>
            <p:ph type="title"/>
          </p:nvPr>
        </p:nvSpPr>
        <p:spPr>
          <a:xfrm>
            <a:off x="6873225" y="3301350"/>
            <a:ext cx="1399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LM35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729450" y="2078875"/>
            <a:ext cx="5488200" cy="27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VIN</a:t>
            </a:r>
            <a:r>
              <a:rPr lang="en" sz="1600">
                <a:solidFill>
                  <a:srgbClr val="000000"/>
                </a:solidFill>
              </a:rPr>
              <a:t>: Voltage Input - The voltage supplied to the Arduino board from an external source.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VOUT</a:t>
            </a:r>
            <a:r>
              <a:rPr lang="en" sz="1600">
                <a:solidFill>
                  <a:srgbClr val="000000"/>
                </a:solidFill>
              </a:rPr>
              <a:t>: Voltage Output - The voltage that can be output from the Arduino board.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GND</a:t>
            </a:r>
            <a:r>
              <a:rPr lang="en" sz="1600">
                <a:solidFill>
                  <a:srgbClr val="000000"/>
                </a:solidFill>
              </a:rPr>
              <a:t>: Ground - The reference point for the electrical circuit, often used as the return path for</a:t>
            </a:r>
            <a:endParaRPr sz="3200"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400" y="4279675"/>
            <a:ext cx="5853750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DHT11 / DHT22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225" y="3333750"/>
            <a:ext cx="4943150" cy="17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729450" y="2078875"/>
            <a:ext cx="8055900" cy="13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/>
              <a:t>These sensors provide both temperature and humidity readings. DHT11 is a basic version, while DHT22 offers </a:t>
            </a:r>
            <a:r>
              <a:rPr b="1" lang="en" sz="2700">
                <a:solidFill>
                  <a:schemeClr val="dk1"/>
                </a:solidFill>
              </a:rPr>
              <a:t>higher accuracy</a:t>
            </a:r>
            <a:r>
              <a:rPr lang="en" sz="2700"/>
              <a:t> and a </a:t>
            </a:r>
            <a:r>
              <a:rPr b="1" lang="en" sz="2700">
                <a:solidFill>
                  <a:schemeClr val="dk1"/>
                </a:solidFill>
              </a:rPr>
              <a:t>wider range.</a:t>
            </a:r>
            <a:endParaRPr b="1" sz="2700">
              <a:solidFill>
                <a:schemeClr val="dk1"/>
              </a:solidFill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4">
            <a:alphaModFix/>
          </a:blip>
          <a:srcRect b="0" l="0" r="48041" t="0"/>
          <a:stretch/>
        </p:blipFill>
        <p:spPr>
          <a:xfrm>
            <a:off x="729450" y="3547475"/>
            <a:ext cx="24201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5">
            <a:alphaModFix/>
          </a:blip>
          <a:srcRect b="0" l="-6404" r="2777" t="0"/>
          <a:stretch/>
        </p:blipFill>
        <p:spPr>
          <a:xfrm>
            <a:off x="517500" y="4209900"/>
            <a:ext cx="3187500" cy="4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Acronyms</a:t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729450" y="2078875"/>
            <a:ext cx="7865400" cy="27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</a:rPr>
              <a:t>SIGNAL</a:t>
            </a:r>
            <a:r>
              <a:rPr lang="en" sz="2000">
                <a:solidFill>
                  <a:srgbClr val="000000"/>
                </a:solidFill>
              </a:rPr>
              <a:t>: This is the data output pin of the DHT11 sensor. It is used to send the temperature and humidity data to the microcontroller (like an Arduino). 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</a:rPr>
              <a:t>VCC ( Voltage Common Collector )</a:t>
            </a:r>
            <a:r>
              <a:rPr lang="en" sz="2000">
                <a:solidFill>
                  <a:srgbClr val="000000"/>
                </a:solidFill>
              </a:rPr>
              <a:t>: This pin is the power supply pin. It typically connects to a positive voltage source, which is usually +5V or +3.3V.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